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62" r:id="rId2"/>
  </p:sldIdLst>
  <p:sldSz cx="10440988" cy="15122525"/>
  <p:notesSz cx="6858000" cy="9144000"/>
  <p:defaultTextStyle>
    <a:defPPr>
      <a:defRPr lang="en-US"/>
    </a:defPPr>
    <a:lvl1pPr marL="0" algn="l" defTabSz="1460713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730356" algn="l" defTabSz="1460713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1460713" algn="l" defTabSz="1460713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2191069" algn="l" defTabSz="1460713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2921426" algn="l" defTabSz="1460713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3651782" algn="l" defTabSz="1460713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4382139" algn="l" defTabSz="1460713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5112495" algn="l" defTabSz="1460713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5842851" algn="l" defTabSz="1460713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28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>
      <p:cViewPr>
        <p:scale>
          <a:sx n="125" d="100"/>
          <a:sy n="125" d="100"/>
        </p:scale>
        <p:origin x="582" y="-7386"/>
      </p:cViewPr>
      <p:guideLst>
        <p:guide orient="horz" pos="4763"/>
        <p:guide pos="3289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635755" y="793608"/>
            <a:ext cx="8457200" cy="3246302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635755" y="4079563"/>
            <a:ext cx="8457200" cy="3864645"/>
          </a:xfrm>
        </p:spPr>
        <p:txBody>
          <a:bodyPr tIns="0"/>
          <a:lstStyle>
            <a:lvl1pPr marL="43823" indent="0" algn="l">
              <a:buNone/>
              <a:defRPr sz="42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730377" indent="0" algn="ctr">
              <a:buNone/>
            </a:lvl2pPr>
            <a:lvl3pPr marL="1460754" indent="0" algn="ctr">
              <a:buNone/>
            </a:lvl3pPr>
            <a:lvl4pPr marL="2191131" indent="0" algn="ctr">
              <a:buNone/>
            </a:lvl4pPr>
            <a:lvl5pPr marL="2921508" indent="0" algn="ctr">
              <a:buNone/>
            </a:lvl5pPr>
            <a:lvl6pPr marL="3651885" indent="0" algn="ctr">
              <a:buNone/>
            </a:lvl6pPr>
            <a:lvl7pPr marL="4382262" indent="0" algn="ctr">
              <a:buNone/>
            </a:lvl7pPr>
            <a:lvl8pPr marL="5112639" indent="0" algn="ctr">
              <a:buNone/>
            </a:lvl8pPr>
            <a:lvl9pPr marL="5843016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19416A-C2E3-475A-8492-CBA33CF636D7}" type="datetimeFigureOut">
              <a:rPr lang="en-US" smtClean="0"/>
              <a:pPr>
                <a:defRPr/>
              </a:pPr>
              <a:t>3/5/2025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0B1DB9-0259-4B20-A1D3-A1EEED7E91A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052129" y="3117565"/>
            <a:ext cx="240143" cy="463757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46075" tIns="73038" rIns="146075" bIns="73038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321310" y="2965885"/>
            <a:ext cx="73087" cy="1411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46075" tIns="73038" rIns="146075" bIns="73038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EDD8C0-E58D-4044-81B7-1770010D76B4}" type="datetimeFigureOut">
              <a:rPr lang="en-US" smtClean="0"/>
              <a:pPr>
                <a:defRPr/>
              </a:pPr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3D0D34-6A0F-449D-948B-7CC1BCA3799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30741" y="605606"/>
            <a:ext cx="2088198" cy="12903154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05124" y="605608"/>
            <a:ext cx="6351601" cy="1290315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7FD741-E12B-4DE4-9662-127016F532A0}" type="datetimeFigureOut">
              <a:rPr lang="en-US" smtClean="0"/>
              <a:pPr>
                <a:defRPr/>
              </a:pPr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E04567-DB98-4C8B-AAFD-6072CA7237A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B1CFEF-7456-45BB-858B-426A8303A708}" type="datetimeFigureOut">
              <a:rPr lang="en-US" smtClean="0"/>
              <a:pPr>
                <a:defRPr/>
              </a:pPr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D63A76-99A5-413B-B26A-7A445594CC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06696" y="-119"/>
            <a:ext cx="7830741" cy="1512264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46075" tIns="73038" rIns="146075" bIns="73038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4112" y="5733957"/>
            <a:ext cx="7308692" cy="5040842"/>
          </a:xfrm>
        </p:spPr>
        <p:txBody>
          <a:bodyPr anchor="t"/>
          <a:lstStyle>
            <a:lvl1pPr algn="l">
              <a:lnSpc>
                <a:spcPts val="7189"/>
              </a:lnSpc>
              <a:buNone/>
              <a:defRPr sz="64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4112" y="2352393"/>
            <a:ext cx="7308692" cy="3329055"/>
          </a:xfrm>
        </p:spPr>
        <p:txBody>
          <a:bodyPr anchor="b"/>
          <a:lstStyle>
            <a:lvl1pPr marL="29215" indent="0">
              <a:lnSpc>
                <a:spcPts val="3674"/>
              </a:lnSpc>
              <a:spcBef>
                <a:spcPts val="0"/>
              </a:spcBef>
              <a:buNone/>
              <a:defRPr sz="32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6BD344-BAF2-49AA-B33E-3FA1E9CE694F}" type="datetimeFigureOut">
              <a:rPr lang="en-US" smtClean="0"/>
              <a:pPr>
                <a:defRPr/>
              </a:pPr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0DBEAB-B1C7-4B3D-8BAE-29931F4A69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610247" y="0"/>
            <a:ext cx="87008" cy="1512264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46075" tIns="73038" rIns="146075" bIns="73038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480444" y="6206577"/>
            <a:ext cx="240143" cy="463757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46075" tIns="73038" rIns="146075" bIns="73038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749625" y="6054897"/>
            <a:ext cx="73087" cy="1411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46075" tIns="73038" rIns="146075" bIns="73038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9235" y="604901"/>
            <a:ext cx="8561610" cy="2520421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9235" y="3360561"/>
            <a:ext cx="4176395" cy="10283317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4450" y="3360561"/>
            <a:ext cx="4176395" cy="10283317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F5F7F7-28BA-4380-9A55-4129F6600F00}" type="datetimeFigureOut">
              <a:rPr lang="en-US" smtClean="0"/>
              <a:pPr>
                <a:defRPr/>
              </a:pPr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E6C15D-32BE-4159-AF39-E028663CA77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050" y="11379019"/>
            <a:ext cx="9396889" cy="2520421"/>
          </a:xfrm>
        </p:spPr>
        <p:txBody>
          <a:bodyPr anchor="ctr"/>
          <a:lstStyle>
            <a:lvl1pPr algn="ctr">
              <a:defRPr sz="72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2049" y="723883"/>
            <a:ext cx="4594035" cy="1411436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102253" indent="0" algn="l">
              <a:lnSpc>
                <a:spcPct val="100000"/>
              </a:lnSpc>
              <a:spcBef>
                <a:spcPts val="160"/>
              </a:spcBef>
              <a:buNone/>
              <a:defRPr sz="3000" b="0">
                <a:solidFill>
                  <a:schemeClr val="tx1"/>
                </a:solidFill>
              </a:defRPr>
            </a:lvl1pPr>
            <a:lvl2pPr>
              <a:buNone/>
              <a:defRPr sz="3200" b="1"/>
            </a:lvl2pPr>
            <a:lvl3pPr>
              <a:buNone/>
              <a:defRPr sz="2900" b="1"/>
            </a:lvl3pPr>
            <a:lvl4pPr>
              <a:buNone/>
              <a:defRPr sz="2600" b="1"/>
            </a:lvl4pPr>
            <a:lvl5pPr>
              <a:buNone/>
              <a:defRPr sz="2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324904" y="723883"/>
            <a:ext cx="4594035" cy="1411436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102253" indent="0" algn="l">
              <a:lnSpc>
                <a:spcPct val="100000"/>
              </a:lnSpc>
              <a:spcBef>
                <a:spcPts val="160"/>
              </a:spcBef>
              <a:buNone/>
              <a:defRPr sz="3000" b="0">
                <a:solidFill>
                  <a:schemeClr val="tx1"/>
                </a:solidFill>
              </a:defRPr>
            </a:lvl1pPr>
            <a:lvl2pPr>
              <a:buNone/>
              <a:defRPr sz="3200" b="1"/>
            </a:lvl2pPr>
            <a:lvl3pPr>
              <a:buNone/>
              <a:defRPr sz="2900" b="1"/>
            </a:lvl3pPr>
            <a:lvl4pPr>
              <a:buNone/>
              <a:defRPr sz="2600" b="1"/>
            </a:lvl4pPr>
            <a:lvl5pPr>
              <a:buNone/>
              <a:defRPr sz="2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22049" y="2137476"/>
            <a:ext cx="4594035" cy="9073515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628124" indent="-438226">
              <a:lnSpc>
                <a:spcPct val="100000"/>
              </a:lnSpc>
              <a:spcBef>
                <a:spcPts val="1118"/>
              </a:spcBef>
              <a:defRPr sz="3800"/>
            </a:lvl1pPr>
            <a:lvl2pPr>
              <a:lnSpc>
                <a:spcPct val="100000"/>
              </a:lnSpc>
              <a:spcBef>
                <a:spcPts val="1118"/>
              </a:spcBef>
              <a:defRPr sz="3200"/>
            </a:lvl2pPr>
            <a:lvl3pPr>
              <a:lnSpc>
                <a:spcPct val="100000"/>
              </a:lnSpc>
              <a:spcBef>
                <a:spcPts val="1118"/>
              </a:spcBef>
              <a:defRPr sz="2900"/>
            </a:lvl3pPr>
            <a:lvl4pPr>
              <a:lnSpc>
                <a:spcPct val="100000"/>
              </a:lnSpc>
              <a:spcBef>
                <a:spcPts val="1118"/>
              </a:spcBef>
              <a:defRPr sz="2600"/>
            </a:lvl4pPr>
            <a:lvl5pPr>
              <a:lnSpc>
                <a:spcPct val="100000"/>
              </a:lnSpc>
              <a:spcBef>
                <a:spcPts val="1118"/>
              </a:spcBef>
              <a:defRPr sz="2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24904" y="2137476"/>
            <a:ext cx="4594035" cy="9073515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628124" indent="-438226">
              <a:lnSpc>
                <a:spcPct val="100000"/>
              </a:lnSpc>
              <a:spcBef>
                <a:spcPts val="1118"/>
              </a:spcBef>
              <a:defRPr sz="3800"/>
            </a:lvl1pPr>
            <a:lvl2pPr>
              <a:lnSpc>
                <a:spcPct val="100000"/>
              </a:lnSpc>
              <a:spcBef>
                <a:spcPts val="1118"/>
              </a:spcBef>
              <a:defRPr sz="3200"/>
            </a:lvl2pPr>
            <a:lvl3pPr>
              <a:lnSpc>
                <a:spcPct val="100000"/>
              </a:lnSpc>
              <a:spcBef>
                <a:spcPts val="1118"/>
              </a:spcBef>
              <a:defRPr sz="2900"/>
            </a:lvl3pPr>
            <a:lvl4pPr>
              <a:lnSpc>
                <a:spcPct val="100000"/>
              </a:lnSpc>
              <a:spcBef>
                <a:spcPts val="1118"/>
              </a:spcBef>
              <a:defRPr sz="2600"/>
            </a:lvl4pPr>
            <a:lvl5pPr>
              <a:lnSpc>
                <a:spcPct val="100000"/>
              </a:lnSpc>
              <a:spcBef>
                <a:spcPts val="1118"/>
              </a:spcBef>
              <a:defRPr sz="2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5DDBC-22A7-4F27-87B3-0641F4D75699}" type="datetimeFigureOut">
              <a:rPr lang="en-US" smtClean="0"/>
              <a:pPr>
                <a:defRPr/>
              </a:pPr>
              <a:t>3/5/2025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65651E-556E-4AF0-9D20-095B96525DF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9235" y="604901"/>
            <a:ext cx="8561610" cy="2520421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DBC734-B40A-427F-BF79-AB84193D8A8E}" type="datetimeFigureOut">
              <a:rPr lang="en-US" smtClean="0"/>
              <a:pPr>
                <a:defRPr/>
              </a:pPr>
              <a:t>3/5/2025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82AAA5-28B6-4A90-AE50-EFF063A06BD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58950" y="0"/>
            <a:ext cx="9282038" cy="1512252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46075" tIns="73038" rIns="146075" bIns="73038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B93948-0FCA-4369-B01F-88CB32469182}" type="datetimeFigureOut">
              <a:rPr lang="en-US" smtClean="0"/>
              <a:pPr>
                <a:defRPr/>
              </a:pPr>
              <a:t>3/5/2025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579C40-E5FD-4771-9DDC-26BCE67186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158950" y="-119"/>
            <a:ext cx="83528" cy="1512264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46075" tIns="73038" rIns="146075" bIns="73038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049" y="478015"/>
            <a:ext cx="4350412" cy="2562428"/>
          </a:xfrm>
          <a:ln>
            <a:noFill/>
          </a:ln>
        </p:spPr>
        <p:txBody>
          <a:bodyPr anchor="b"/>
          <a:lstStyle>
            <a:lvl1pPr algn="l">
              <a:lnSpc>
                <a:spcPts val="3195"/>
              </a:lnSpc>
              <a:buNone/>
              <a:defRPr sz="35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22049" y="3102486"/>
            <a:ext cx="4350412" cy="1540257"/>
          </a:xfrm>
        </p:spPr>
        <p:txBody>
          <a:bodyPr/>
          <a:lstStyle>
            <a:lvl1pPr marL="73038" indent="0">
              <a:lnSpc>
                <a:spcPct val="100000"/>
              </a:lnSpc>
              <a:spcBef>
                <a:spcPts val="0"/>
              </a:spcBef>
              <a:buNone/>
              <a:defRPr sz="2200"/>
            </a:lvl1pPr>
            <a:lvl2pPr>
              <a:buNone/>
              <a:defRPr sz="1900"/>
            </a:lvl2pPr>
            <a:lvl3pPr>
              <a:buNone/>
              <a:defRPr sz="1600"/>
            </a:lvl3pPr>
            <a:lvl4pPr>
              <a:buNone/>
              <a:defRPr sz="1400"/>
            </a:lvl4pPr>
            <a:lvl5pPr>
              <a:buNone/>
              <a:defRPr sz="14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522049" y="4704787"/>
            <a:ext cx="9309881" cy="8803971"/>
          </a:xfrm>
        </p:spPr>
        <p:txBody>
          <a:bodyPr/>
          <a:lstStyle>
            <a:lvl1pPr>
              <a:defRPr sz="5100"/>
            </a:lvl1pPr>
            <a:lvl2pPr>
              <a:defRPr sz="45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3DCD72-5357-4B64-BCB1-68BACB8B2745}" type="datetimeFigureOut">
              <a:rPr lang="en-US" smtClean="0"/>
              <a:pPr>
                <a:defRPr/>
              </a:pPr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BDF1D3-4423-4406-AD1A-AB764258D0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1895" y="2352393"/>
            <a:ext cx="3132296" cy="4368729"/>
          </a:xfrm>
        </p:spPr>
        <p:txBody>
          <a:bodyPr anchor="b">
            <a:noAutofit/>
          </a:bodyPr>
          <a:lstStyle>
            <a:lvl1pPr algn="l">
              <a:buNone/>
              <a:defRPr sz="34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054F68-B0FA-4478-BA0D-0B87902FA2CF}" type="datetimeFigureOut">
              <a:rPr lang="en-US" smtClean="0"/>
              <a:pPr>
                <a:defRPr/>
              </a:pPr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968768-3AA2-476C-96DA-15BBDC256F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70082" y="2352393"/>
            <a:ext cx="5220494" cy="10081683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146075" tIns="438226" rIns="146075" bIns="73038" rtlCol="0" anchor="t">
            <a:normAutofit/>
          </a:bodyPr>
          <a:lstStyle/>
          <a:p>
            <a:pPr marL="0" indent="-452834" algn="l" rtl="0" eaLnBrk="1" latinLnBrk="0" hangingPunct="1">
              <a:lnSpc>
                <a:spcPts val="4793"/>
              </a:lnSpc>
              <a:spcBef>
                <a:spcPts val="959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51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57090" y="2520429"/>
            <a:ext cx="5046478" cy="7749866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146075" tIns="438226" anchor="t"/>
          <a:lstStyle>
            <a:lvl1pPr marL="0" indent="0" algn="l" eaLnBrk="1" latinLnBrk="0" hangingPunct="1">
              <a:buNone/>
              <a:defRPr sz="51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452997" y="2104411"/>
            <a:ext cx="783074" cy="450522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46075" tIns="73038" rIns="146075" bIns="73038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713389" y="2065700"/>
            <a:ext cx="741310" cy="450522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46075" tIns="73038" rIns="146075" bIns="73038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7090" y="10585767"/>
            <a:ext cx="5046478" cy="1680281"/>
          </a:xfrm>
        </p:spPr>
        <p:txBody>
          <a:bodyPr anchor="ctr"/>
          <a:lstStyle>
            <a:lvl1pPr marL="0" indent="0" algn="l">
              <a:lnSpc>
                <a:spcPts val="2556"/>
              </a:lnSpc>
              <a:spcBef>
                <a:spcPts val="0"/>
              </a:spcBef>
              <a:buNone/>
              <a:defRPr sz="2200">
                <a:solidFill>
                  <a:srgbClr val="777777"/>
                </a:solidFill>
              </a:defRPr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931658" y="-1799183"/>
            <a:ext cx="1871347" cy="3613898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46075" tIns="73038" rIns="146075" bIns="73038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92762" y="46533"/>
            <a:ext cx="1943630" cy="3753489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46075" tIns="73038" rIns="146075" bIns="73038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208822" y="2326542"/>
            <a:ext cx="1285389" cy="2431388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46075" tIns="73038" rIns="146075" bIns="73038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156540" y="-119"/>
            <a:ext cx="9284449" cy="1512264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46075" tIns="73038" rIns="146075" bIns="73038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639235" y="605602"/>
            <a:ext cx="8561610" cy="2520421"/>
          </a:xfrm>
          <a:prstGeom prst="rect">
            <a:avLst/>
          </a:prstGeom>
        </p:spPr>
        <p:txBody>
          <a:bodyPr lIns="146075" tIns="73038" rIns="146075" bIns="73038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639235" y="3192533"/>
            <a:ext cx="8561610" cy="10585768"/>
          </a:xfrm>
          <a:prstGeom prst="rect">
            <a:avLst/>
          </a:prstGeom>
        </p:spPr>
        <p:txBody>
          <a:bodyPr lIns="146075" tIns="73038" rIns="146075" bIns="73038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089387" y="13904322"/>
            <a:ext cx="2436231" cy="1050175"/>
          </a:xfrm>
          <a:prstGeom prst="rect">
            <a:avLst/>
          </a:prstGeom>
        </p:spPr>
        <p:txBody>
          <a:bodyPr lIns="146075" tIns="73038" rIns="146075" bIns="73038" anchor="b"/>
          <a:lstStyle>
            <a:lvl1pPr algn="r" eaLnBrk="1" latinLnBrk="0" hangingPunct="1">
              <a:defRPr kumimoji="0" sz="19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1BC9977F-4ACC-4B3A-8224-FF59C3699E62}" type="datetimeFigureOut">
              <a:rPr lang="en-US" smtClean="0"/>
              <a:pPr>
                <a:defRPr/>
              </a:pPr>
              <a:t>3/5/2025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6525617" y="13904322"/>
            <a:ext cx="3306313" cy="1050175"/>
          </a:xfrm>
          <a:prstGeom prst="rect">
            <a:avLst/>
          </a:prstGeom>
        </p:spPr>
        <p:txBody>
          <a:bodyPr lIns="146075" tIns="73038" rIns="146075" bIns="73038" anchor="b"/>
          <a:lstStyle>
            <a:lvl1pPr eaLnBrk="1" latinLnBrk="0" hangingPunct="1">
              <a:defRPr kumimoji="0" sz="19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9835411" y="13904322"/>
            <a:ext cx="522049" cy="1050175"/>
          </a:xfrm>
          <a:prstGeom prst="rect">
            <a:avLst/>
          </a:prstGeom>
        </p:spPr>
        <p:txBody>
          <a:bodyPr lIns="146075" tIns="73038" rIns="146075" bIns="73038" anchor="b"/>
          <a:lstStyle>
            <a:lvl1pPr algn="ctr" eaLnBrk="1" latinLnBrk="0" hangingPunct="1">
              <a:defRPr kumimoji="0" sz="19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C1FC794B-3916-4B19-84D4-9DFAC86412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158950" y="-119"/>
            <a:ext cx="83528" cy="1512264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46075" tIns="73038" rIns="146075" bIns="73038"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69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584302" indent="-452834" algn="l" rtl="0" eaLnBrk="1" latinLnBrk="0" hangingPunct="1">
        <a:lnSpc>
          <a:spcPct val="100000"/>
        </a:lnSpc>
        <a:spcBef>
          <a:spcPts val="959"/>
        </a:spcBef>
        <a:buClr>
          <a:schemeClr val="accent1"/>
        </a:buClr>
        <a:buSzPct val="80000"/>
        <a:buFont typeface="Wingdings 2"/>
        <a:buChar char=""/>
        <a:defRPr kumimoji="0"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022528" indent="-379796" algn="l" rtl="0" eaLnBrk="1" latinLnBrk="0" hangingPunct="1">
        <a:lnSpc>
          <a:spcPct val="100000"/>
        </a:lnSpc>
        <a:spcBef>
          <a:spcPts val="879"/>
        </a:spcBef>
        <a:buClr>
          <a:schemeClr val="accent1"/>
        </a:buClr>
        <a:buFont typeface="Verdana"/>
        <a:buChar char="◦"/>
        <a:defRPr kumimoji="0"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416931" indent="-365189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1752905" indent="-277543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2074271" indent="-292151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2410244" indent="-292151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2746218" indent="-292151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3067583" indent="-292151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3403557" indent="-292151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7303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4607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219113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92150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65188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438226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511263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584301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sstprof-hin@yogamdniy.nic.in" TargetMode="External"/><Relationship Id="rId2" Type="http://schemas.openxmlformats.org/officeDocument/2006/relationships/hyperlink" Target="mailto:dir-mdniy@nic.i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orms.gle/BVCmK8nZ5Yoh6Y2k6" TargetMode="External"/><Relationship Id="rId5" Type="http://schemas.openxmlformats.org/officeDocument/2006/relationships/hyperlink" Target="https://forms.gle/GTRJtio2X61kbUpe6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/>
          <p:cNvSpPr/>
          <p:nvPr/>
        </p:nvSpPr>
        <p:spPr>
          <a:xfrm>
            <a:off x="1391418" y="60272"/>
            <a:ext cx="8786874" cy="146522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bject 12"/>
          <p:cNvSpPr txBox="1"/>
          <p:nvPr/>
        </p:nvSpPr>
        <p:spPr>
          <a:xfrm>
            <a:off x="3027348" y="10520661"/>
            <a:ext cx="5429288" cy="148466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0" tIns="7262" rIns="0" bIns="0">
            <a:spAutoFit/>
          </a:bodyPr>
          <a:lstStyle/>
          <a:p>
            <a:pPr>
              <a:spcBef>
                <a:spcPts val="600"/>
              </a:spcBef>
              <a:defRPr/>
            </a:pPr>
            <a:r>
              <a:rPr lang="en-IN" sz="2000" b="1" dirty="0">
                <a:solidFill>
                  <a:srgbClr val="C00000"/>
                </a:solidFill>
                <a:latin typeface="Century Gothic" pitchFamily="34" charset="0"/>
                <a:cs typeface="Andalus" pitchFamily="18" charset="-78"/>
              </a:rPr>
              <a:t>Details for online Payment:   </a:t>
            </a:r>
          </a:p>
          <a:p>
            <a:pPr marL="288925" indent="-173038"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en-IN" sz="1400" b="1" i="1" dirty="0">
                <a:solidFill>
                  <a:srgbClr val="002060"/>
                </a:solidFill>
                <a:latin typeface="Eras Medium ITC" pitchFamily="34" charset="0"/>
                <a:cs typeface="Andalus" pitchFamily="18" charset="-78"/>
              </a:rPr>
              <a:t>Account Holders Name: </a:t>
            </a:r>
            <a:r>
              <a:rPr lang="en-US" altLang="en-US" sz="1400" b="1" u="sng" dirty="0" err="1">
                <a:solidFill>
                  <a:srgbClr val="002060"/>
                </a:solidFill>
                <a:latin typeface="Eras Medium ITC" pitchFamily="34" charset="0"/>
                <a:ea typeface="Verdana" pitchFamily="34" charset="0"/>
                <a:cs typeface="Times New Roman" pitchFamily="18" charset="0"/>
              </a:rPr>
              <a:t>Morarji</a:t>
            </a:r>
            <a:r>
              <a:rPr lang="en-US" altLang="en-US" sz="1400" b="1" u="sng" dirty="0">
                <a:solidFill>
                  <a:srgbClr val="002060"/>
                </a:solidFill>
                <a:latin typeface="Eras Medium ITC" pitchFamily="34" charset="0"/>
                <a:ea typeface="Verdana" pitchFamily="34" charset="0"/>
                <a:cs typeface="Times New Roman" pitchFamily="18" charset="0"/>
              </a:rPr>
              <a:t> Desai National Institute of Yoga </a:t>
            </a:r>
            <a:endParaRPr lang="en-IN" sz="1400" b="1" i="1" u="sng" dirty="0">
              <a:solidFill>
                <a:srgbClr val="002060"/>
              </a:solidFill>
              <a:latin typeface="Eras Medium ITC" pitchFamily="34" charset="0"/>
              <a:cs typeface="Andalus" pitchFamily="18" charset="-78"/>
            </a:endParaRPr>
          </a:p>
          <a:p>
            <a:pPr marL="288925" indent="-173038"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en-IN" sz="1400" b="1" i="1" dirty="0">
                <a:solidFill>
                  <a:srgbClr val="002060"/>
                </a:solidFill>
                <a:latin typeface="Eras Medium ITC" pitchFamily="34" charset="0"/>
                <a:cs typeface="Andalus" pitchFamily="18" charset="-78"/>
              </a:rPr>
              <a:t>Account Number: </a:t>
            </a:r>
            <a:r>
              <a:rPr lang="en-IN" sz="1400" b="1" u="sng" dirty="0">
                <a:solidFill>
                  <a:srgbClr val="002060"/>
                </a:solidFill>
                <a:latin typeface="Eras Medium ITC" pitchFamily="34" charset="0"/>
                <a:cs typeface="Andalus" pitchFamily="18" charset="-78"/>
              </a:rPr>
              <a:t>26030100006213</a:t>
            </a:r>
            <a:r>
              <a:rPr lang="en-IN" sz="1400" b="1" dirty="0">
                <a:solidFill>
                  <a:srgbClr val="002060"/>
                </a:solidFill>
                <a:latin typeface="Eras Medium ITC" pitchFamily="34" charset="0"/>
                <a:cs typeface="Andalus" pitchFamily="18" charset="-78"/>
              </a:rPr>
              <a:t> </a:t>
            </a:r>
          </a:p>
          <a:p>
            <a:pPr marL="288925" indent="-173038"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en-IN" sz="1400" b="1" i="1" dirty="0">
                <a:solidFill>
                  <a:srgbClr val="002060"/>
                </a:solidFill>
                <a:latin typeface="Eras Medium ITC" pitchFamily="34" charset="0"/>
                <a:cs typeface="Andalus" pitchFamily="18" charset="-78"/>
              </a:rPr>
              <a:t>Branch: </a:t>
            </a:r>
            <a:r>
              <a:rPr lang="en-IN" sz="1400" b="1" u="sng" dirty="0">
                <a:solidFill>
                  <a:srgbClr val="002060"/>
                </a:solidFill>
                <a:latin typeface="Eras Medium ITC" pitchFamily="34" charset="0"/>
                <a:cs typeface="Andalus" pitchFamily="18" charset="-78"/>
              </a:rPr>
              <a:t>Bank Of Baroda, </a:t>
            </a:r>
            <a:r>
              <a:rPr lang="en-IN" sz="1400" b="1" u="sng" dirty="0" err="1">
                <a:solidFill>
                  <a:srgbClr val="002060"/>
                </a:solidFill>
                <a:latin typeface="Eras Medium ITC" pitchFamily="34" charset="0"/>
                <a:cs typeface="Andalus" pitchFamily="18" charset="-78"/>
              </a:rPr>
              <a:t>Nirman</a:t>
            </a:r>
            <a:r>
              <a:rPr lang="en-IN" sz="1400" b="1" u="sng" dirty="0">
                <a:solidFill>
                  <a:srgbClr val="002060"/>
                </a:solidFill>
                <a:latin typeface="Eras Medium ITC" pitchFamily="34" charset="0"/>
                <a:cs typeface="Andalus" pitchFamily="18" charset="-78"/>
              </a:rPr>
              <a:t> Bhawan Brach, New Delhi</a:t>
            </a:r>
          </a:p>
          <a:p>
            <a:pPr marL="288925" indent="-173038"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en-IN" sz="1400" b="1" i="1" dirty="0">
                <a:solidFill>
                  <a:srgbClr val="002060"/>
                </a:solidFill>
                <a:latin typeface="Eras Medium ITC" pitchFamily="34" charset="0"/>
                <a:cs typeface="Andalus" pitchFamily="18" charset="-78"/>
              </a:rPr>
              <a:t>IFSC Code: </a:t>
            </a:r>
            <a:r>
              <a:rPr lang="en-IN" sz="1400" b="1" u="sng" dirty="0">
                <a:solidFill>
                  <a:srgbClr val="002060"/>
                </a:solidFill>
                <a:latin typeface="Eras Medium ITC" pitchFamily="34" charset="0"/>
                <a:cs typeface="Andalus" pitchFamily="18" charset="-78"/>
              </a:rPr>
              <a:t>BARB0NIRDEL </a:t>
            </a:r>
            <a:r>
              <a:rPr lang="en-IN" sz="1400" b="1" dirty="0">
                <a:solidFill>
                  <a:srgbClr val="002060"/>
                </a:solidFill>
                <a:latin typeface="Eras Medium ITC" pitchFamily="34" charset="0"/>
                <a:cs typeface="Andalus" pitchFamily="18" charset="-78"/>
              </a:rPr>
              <a:t>(Fifth Digit is Zero)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863040" y="269825"/>
            <a:ext cx="7315252" cy="10019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73921" tIns="36960" rIns="73921" bIns="36960" anchor="ctr"/>
          <a:lstStyle/>
          <a:p>
            <a:pPr algn="ctr">
              <a:spcBef>
                <a:spcPts val="485"/>
              </a:spcBef>
              <a:tabLst>
                <a:tab pos="3483628" algn="ctr"/>
                <a:tab pos="6967253" algn="r"/>
              </a:tabLst>
              <a:defRPr/>
            </a:pPr>
            <a:r>
              <a:rPr lang="en-US" altLang="en-US" b="1" dirty="0">
                <a:solidFill>
                  <a:srgbClr val="C00000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Morarji Desai National Institute of Yoga </a:t>
            </a:r>
          </a:p>
          <a:p>
            <a:pPr algn="ctr">
              <a:tabLst>
                <a:tab pos="3483628" algn="ctr"/>
                <a:tab pos="6967253" algn="r"/>
              </a:tabLst>
              <a:defRPr/>
            </a:pP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en-US" altLang="en-US" sz="2400" b="1" dirty="0">
                <a:solidFill>
                  <a:schemeClr val="tx1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Ministry of Ayush, Govt. of India</a:t>
            </a:r>
            <a:r>
              <a:rPr lang="en-US" altLang="en-US" sz="2000" b="1" dirty="0">
                <a:solidFill>
                  <a:schemeClr val="tx1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</a:p>
          <a:p>
            <a:pPr algn="ctr">
              <a:tabLst>
                <a:tab pos="3483628" algn="ctr"/>
                <a:tab pos="6967253" algn="r"/>
              </a:tabLst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68, Ashok Road, New Delhi – 110 001  </a:t>
            </a:r>
          </a:p>
          <a:p>
            <a:pPr algn="ctr">
              <a:tabLst>
                <a:tab pos="3483628" algn="ctr"/>
                <a:tab pos="6967253" algn="r"/>
              </a:tabLst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Ph: 011-23721472, 23730418, 23351099   </a:t>
            </a:r>
          </a:p>
          <a:p>
            <a:pPr>
              <a:tabLst>
                <a:tab pos="3482975" algn="ctr"/>
              </a:tabLst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   </a:t>
            </a:r>
            <a:r>
              <a:rPr lang="en-US" altLang="en-US" sz="1400" b="1" dirty="0">
                <a:solidFill>
                  <a:schemeClr val="tx1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Email:</a:t>
            </a:r>
            <a:r>
              <a:rPr lang="en-US" altLang="en-US" sz="1600" b="1" dirty="0">
                <a:solidFill>
                  <a:schemeClr val="tx1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en-US" altLang="en-US" sz="1200" b="1" dirty="0">
                <a:solidFill>
                  <a:srgbClr val="FF0000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dir-mdniy@nic.in</a:t>
            </a:r>
            <a:r>
              <a:rPr lang="en-US" altLang="en-US" sz="1200" b="1" dirty="0">
                <a:solidFill>
                  <a:srgbClr val="FF0000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, </a:t>
            </a:r>
            <a:r>
              <a:rPr lang="en-US" altLang="en-US" sz="1200" b="1" dirty="0">
                <a:solidFill>
                  <a:srgbClr val="FF0000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asstprof-hin@yogamdniy.nic.in</a:t>
            </a:r>
            <a:r>
              <a:rPr lang="en-US" altLang="en-US" sz="1200" b="1" dirty="0">
                <a:solidFill>
                  <a:srgbClr val="FF0000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,  </a:t>
            </a:r>
            <a:r>
              <a:rPr lang="en-US" altLang="en-US" sz="1400" b="1" dirty="0">
                <a:solidFill>
                  <a:schemeClr val="tx1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Website</a:t>
            </a:r>
            <a:r>
              <a:rPr lang="en-US" altLang="en-US" sz="1600" b="1" dirty="0">
                <a:solidFill>
                  <a:schemeClr val="tx1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: </a:t>
            </a:r>
            <a:r>
              <a:rPr lang="en-US" altLang="en-US" sz="1400" b="1" dirty="0">
                <a:solidFill>
                  <a:srgbClr val="FF0000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www.yogamdniy.nic.in</a:t>
            </a:r>
            <a:endParaRPr lang="en-US" sz="1400" dirty="0">
              <a:solidFill>
                <a:srgbClr val="FF0000"/>
              </a:solidFill>
            </a:endParaRPr>
          </a:p>
        </p:txBody>
      </p:sp>
      <p:pic>
        <p:nvPicPr>
          <p:cNvPr id="26" name="Picture 25" descr="Final%20Logo"/>
          <p:cNvPicPr/>
          <p:nvPr/>
        </p:nvPicPr>
        <p:blipFill>
          <a:blip r:embed="rId4" cstate="print"/>
          <a:srcRect l="7527" t="7609" r="9677" b="4348"/>
          <a:stretch>
            <a:fillRect/>
          </a:stretch>
        </p:blipFill>
        <p:spPr bwMode="auto">
          <a:xfrm>
            <a:off x="1577156" y="169813"/>
            <a:ext cx="1500198" cy="11668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281501" y="2832237"/>
            <a:ext cx="9006708" cy="557075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IN" sz="1800" b="1" u="sng" dirty="0">
                <a:latin typeface="Andalus" pitchFamily="18" charset="-78"/>
                <a:cs typeface="Andalus" pitchFamily="18" charset="-78"/>
              </a:rPr>
              <a:t>General Guidelines for CCYPI Candidate:-</a:t>
            </a:r>
          </a:p>
          <a:p>
            <a:endParaRPr lang="en-US" sz="1800" dirty="0">
              <a:latin typeface="Andalus" pitchFamily="18" charset="-78"/>
              <a:cs typeface="Andalus" pitchFamily="18" charset="-78"/>
            </a:endParaRPr>
          </a:p>
          <a:p>
            <a:pPr marL="228600" lvl="0" indent="-228600">
              <a:buFont typeface="Arial" pitchFamily="34" charset="0"/>
              <a:buChar char="•"/>
            </a:pPr>
            <a:r>
              <a:rPr lang="en-IN" sz="1600" dirty="0">
                <a:latin typeface="Andalus" pitchFamily="18" charset="-78"/>
                <a:cs typeface="Andalus" pitchFamily="18" charset="-78"/>
              </a:rPr>
              <a:t>Only eligible candidates need to apply. Fees once paid, will not be refunded in any circumstances.  </a:t>
            </a:r>
            <a:endParaRPr lang="en-US" sz="1600" dirty="0">
              <a:latin typeface="Andalus" pitchFamily="18" charset="-78"/>
              <a:cs typeface="Andalus" pitchFamily="18" charset="-78"/>
            </a:endParaRPr>
          </a:p>
          <a:p>
            <a:pPr marL="228600" lvl="0" indent="-228600">
              <a:buFont typeface="Arial" pitchFamily="34" charset="0"/>
              <a:buChar char="•"/>
            </a:pPr>
            <a:r>
              <a:rPr lang="en-IN" sz="1600" dirty="0">
                <a:latin typeface="Andalus" pitchFamily="18" charset="-78"/>
                <a:cs typeface="Andalus" pitchFamily="18" charset="-78"/>
              </a:rPr>
              <a:t>Deposit the requisite fee i.e. Rs. 9,750/- (Other than SC/ST) &amp;Rs. 6,000/ (SC/ST only) &amp; 48,750/- (Foreigner) as applicable to the Institute Bank account number by using any payment method and thereafter note down the Transaction ID for record purpose.</a:t>
            </a:r>
            <a:endParaRPr lang="en-US" sz="1600" dirty="0">
              <a:latin typeface="Andalus" pitchFamily="18" charset="-78"/>
              <a:cs typeface="Andalus" pitchFamily="18" charset="-78"/>
            </a:endParaRPr>
          </a:p>
          <a:p>
            <a:pPr marL="228600" lvl="0" indent="-228600">
              <a:buFont typeface="Arial" pitchFamily="34" charset="0"/>
              <a:buChar char="•"/>
            </a:pPr>
            <a:r>
              <a:rPr lang="en-IN" sz="1600" dirty="0">
                <a:latin typeface="Andalus" pitchFamily="18" charset="-78"/>
                <a:cs typeface="Andalus" pitchFamily="18" charset="-78"/>
              </a:rPr>
              <a:t>Candidates must keep the screenshot/photo/click of payment made and this will be share with your class teachers. </a:t>
            </a:r>
            <a:endParaRPr lang="en-US" sz="1600" dirty="0">
              <a:latin typeface="Andalus" pitchFamily="18" charset="-78"/>
              <a:cs typeface="Andalus" pitchFamily="18" charset="-78"/>
            </a:endParaRPr>
          </a:p>
          <a:p>
            <a:pPr marL="228600" lvl="0" indent="-228600">
              <a:buFont typeface="Arial" pitchFamily="34" charset="0"/>
              <a:buChar char="•"/>
            </a:pPr>
            <a:r>
              <a:rPr lang="en-IN" sz="1600" dirty="0">
                <a:latin typeface="Andalus" pitchFamily="18" charset="-78"/>
                <a:cs typeface="Andalus" pitchFamily="18" charset="-78"/>
              </a:rPr>
              <a:t>Fill the Online Application form properly along with the details of Transaction ID of amount paid, date of payment &amp; Bank Name etc, without payments details admission may be treated as cancelled/rejected.</a:t>
            </a:r>
            <a:endParaRPr lang="en-US" sz="1600" dirty="0">
              <a:latin typeface="Andalus" pitchFamily="18" charset="-78"/>
              <a:cs typeface="Andalus" pitchFamily="18" charset="-78"/>
            </a:endParaRPr>
          </a:p>
          <a:p>
            <a:pPr marL="228600" lvl="0" indent="-228600">
              <a:buFont typeface="Arial" pitchFamily="34" charset="0"/>
              <a:buChar char="•"/>
            </a:pPr>
            <a:r>
              <a:rPr lang="en-IN" sz="1600" dirty="0">
                <a:latin typeface="Andalus" pitchFamily="18" charset="-78"/>
                <a:cs typeface="Andalus" pitchFamily="18" charset="-78"/>
              </a:rPr>
              <a:t>Candidate must fill his Name’s &amp; Father’s Name spellings correctly wherever asked in the form in Sentence Case Only, for example First Letter of Name should be capital i.e. “</a:t>
            </a:r>
            <a:r>
              <a:rPr lang="en-IN" sz="1600" dirty="0" err="1">
                <a:latin typeface="Andalus" pitchFamily="18" charset="-78"/>
                <a:cs typeface="Andalus" pitchFamily="18" charset="-78"/>
              </a:rPr>
              <a:t>Amit</a:t>
            </a:r>
            <a:r>
              <a:rPr lang="en-IN" sz="1600" dirty="0">
                <a:latin typeface="Andalus" pitchFamily="18" charset="-78"/>
                <a:cs typeface="Andalus" pitchFamily="18" charset="-78"/>
              </a:rPr>
              <a:t> Sharma”</a:t>
            </a:r>
            <a:endParaRPr lang="en-US" sz="1600" dirty="0">
              <a:latin typeface="Andalus" pitchFamily="18" charset="-78"/>
              <a:cs typeface="Andalus" pitchFamily="18" charset="-78"/>
            </a:endParaRPr>
          </a:p>
          <a:p>
            <a:pPr marL="228600" lvl="0" indent="-228600">
              <a:buFont typeface="Arial" pitchFamily="34" charset="0"/>
              <a:buChar char="•"/>
            </a:pPr>
            <a:r>
              <a:rPr lang="en-IN" sz="1600" dirty="0">
                <a:latin typeface="Andalus" pitchFamily="18" charset="-78"/>
                <a:cs typeface="Andalus" pitchFamily="18" charset="-78"/>
              </a:rPr>
              <a:t>Candidate must upload the necessary documents/ candidate’s own photograph while filling the application form. </a:t>
            </a:r>
            <a:endParaRPr lang="en-US" sz="1600" dirty="0">
              <a:latin typeface="Andalus" pitchFamily="18" charset="-78"/>
              <a:cs typeface="Andalus" pitchFamily="18" charset="-78"/>
            </a:endParaRPr>
          </a:p>
          <a:p>
            <a:pPr marL="228600" lvl="0" indent="-228600">
              <a:buFont typeface="Arial" pitchFamily="34" charset="0"/>
              <a:buChar char="•"/>
            </a:pPr>
            <a:r>
              <a:rPr lang="en-IN" sz="1600" dirty="0">
                <a:latin typeface="Andalus" pitchFamily="18" charset="-78"/>
                <a:cs typeface="Andalus" pitchFamily="18" charset="-78"/>
              </a:rPr>
              <a:t>The following documents needs to scanned separately (Self Attested only) and keep ready  before the application form filling, in the following file formats:- </a:t>
            </a:r>
            <a:endParaRPr lang="en-US" sz="1600" dirty="0">
              <a:latin typeface="Andalus" pitchFamily="18" charset="-78"/>
              <a:cs typeface="Andalus" pitchFamily="18" charset="-78"/>
            </a:endParaRPr>
          </a:p>
          <a:p>
            <a:pPr marL="228600" lvl="1" indent="-228600">
              <a:buFont typeface="Arial" pitchFamily="34" charset="0"/>
              <a:buChar char="•"/>
            </a:pPr>
            <a:r>
              <a:rPr lang="en-IN" sz="1600" dirty="0">
                <a:latin typeface="Andalus" pitchFamily="18" charset="-78"/>
                <a:cs typeface="Andalus" pitchFamily="18" charset="-78"/>
              </a:rPr>
              <a:t>10</a:t>
            </a:r>
            <a:r>
              <a:rPr lang="en-IN" sz="1600" baseline="30000" dirty="0">
                <a:latin typeface="Andalus" pitchFamily="18" charset="-78"/>
                <a:cs typeface="Andalus" pitchFamily="18" charset="-78"/>
              </a:rPr>
              <a:t>th</a:t>
            </a:r>
            <a:r>
              <a:rPr lang="en-IN" sz="1600" dirty="0">
                <a:latin typeface="Andalus" pitchFamily="18" charset="-78"/>
                <a:cs typeface="Andalus" pitchFamily="18" charset="-78"/>
              </a:rPr>
              <a:t> Mark sheet photocopy in pdf format only. The file size should be </a:t>
            </a:r>
            <a:r>
              <a:rPr lang="en-IN" sz="1600" dirty="0" err="1">
                <a:latin typeface="Andalus" pitchFamily="18" charset="-78"/>
                <a:cs typeface="Andalus" pitchFamily="18" charset="-78"/>
              </a:rPr>
              <a:t>upto</a:t>
            </a:r>
            <a:r>
              <a:rPr lang="en-IN" sz="1600" dirty="0">
                <a:latin typeface="Andalus" pitchFamily="18" charset="-78"/>
                <a:cs typeface="Andalus" pitchFamily="18" charset="-78"/>
              </a:rPr>
              <a:t> 1MB only. </a:t>
            </a:r>
            <a:endParaRPr lang="en-US" sz="1600" dirty="0">
              <a:latin typeface="Andalus" pitchFamily="18" charset="-78"/>
              <a:cs typeface="Andalus" pitchFamily="18" charset="-78"/>
            </a:endParaRPr>
          </a:p>
          <a:p>
            <a:pPr marL="228600" lvl="1" indent="-228600">
              <a:buFont typeface="Arial" pitchFamily="34" charset="0"/>
              <a:buChar char="•"/>
            </a:pPr>
            <a:r>
              <a:rPr lang="en-IN" sz="1600" dirty="0">
                <a:latin typeface="Andalus" pitchFamily="18" charset="-78"/>
                <a:cs typeface="Andalus" pitchFamily="18" charset="-78"/>
              </a:rPr>
              <a:t>A photocopy of </a:t>
            </a:r>
            <a:r>
              <a:rPr lang="en-IN" sz="1600" dirty="0" err="1">
                <a:latin typeface="Andalus" pitchFamily="18" charset="-78"/>
                <a:cs typeface="Andalus" pitchFamily="18" charset="-78"/>
              </a:rPr>
              <a:t>FCYScW</a:t>
            </a:r>
            <a:r>
              <a:rPr lang="en-IN" sz="1600" dirty="0">
                <a:latin typeface="Andalus" pitchFamily="18" charset="-78"/>
                <a:cs typeface="Andalus" pitchFamily="18" charset="-78"/>
              </a:rPr>
              <a:t> Certificate in </a:t>
            </a:r>
            <a:r>
              <a:rPr lang="en-IN" sz="1600" dirty="0" err="1">
                <a:latin typeface="Andalus" pitchFamily="18" charset="-78"/>
                <a:cs typeface="Andalus" pitchFamily="18" charset="-78"/>
              </a:rPr>
              <a:t>pdf</a:t>
            </a:r>
            <a:r>
              <a:rPr lang="en-IN" sz="1600" dirty="0">
                <a:latin typeface="Andalus" pitchFamily="18" charset="-78"/>
                <a:cs typeface="Andalus" pitchFamily="18" charset="-78"/>
              </a:rPr>
              <a:t> format only. </a:t>
            </a:r>
            <a:endParaRPr lang="en-US" sz="1600" dirty="0">
              <a:latin typeface="Andalus" pitchFamily="18" charset="-78"/>
              <a:cs typeface="Andalus" pitchFamily="18" charset="-78"/>
            </a:endParaRPr>
          </a:p>
          <a:p>
            <a:pPr marL="228600" lvl="1" indent="-228600">
              <a:buFont typeface="Arial" pitchFamily="34" charset="0"/>
              <a:buChar char="•"/>
            </a:pPr>
            <a:r>
              <a:rPr lang="en-IN" sz="1600" dirty="0">
                <a:latin typeface="Andalus" pitchFamily="18" charset="-78"/>
                <a:cs typeface="Andalus" pitchFamily="18" charset="-78"/>
              </a:rPr>
              <a:t>A neat and clear PASSPORT SIZE photograph should be scanned in </a:t>
            </a:r>
            <a:r>
              <a:rPr lang="en-IN" sz="1600" b="1" dirty="0">
                <a:latin typeface="Andalus" pitchFamily="18" charset="-78"/>
                <a:cs typeface="Andalus" pitchFamily="18" charset="-78"/>
              </a:rPr>
              <a:t>.jpeg</a:t>
            </a:r>
            <a:r>
              <a:rPr lang="en-IN" sz="1600" dirty="0">
                <a:latin typeface="Andalus" pitchFamily="18" charset="-78"/>
                <a:cs typeface="Andalus" pitchFamily="18" charset="-78"/>
              </a:rPr>
              <a:t> format should be uploaded. The file size should be </a:t>
            </a:r>
            <a:r>
              <a:rPr lang="en-IN" sz="1600" dirty="0" err="1">
                <a:latin typeface="Andalus" pitchFamily="18" charset="-78"/>
                <a:cs typeface="Andalus" pitchFamily="18" charset="-78"/>
              </a:rPr>
              <a:t>upto</a:t>
            </a:r>
            <a:r>
              <a:rPr lang="en-IN" sz="1600" dirty="0">
                <a:latin typeface="Andalus" pitchFamily="18" charset="-78"/>
                <a:cs typeface="Andalus" pitchFamily="18" charset="-78"/>
              </a:rPr>
              <a:t> 1MB only. 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553402" y="1631908"/>
            <a:ext cx="838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Admission to </a:t>
            </a:r>
            <a:r>
              <a:rPr lang="en-US" sz="2400" b="1" dirty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(</a:t>
            </a:r>
            <a:r>
              <a:rPr lang="en-US" sz="2000" b="1" dirty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OFFLINE/ONLINE)</a:t>
            </a:r>
            <a:r>
              <a:rPr lang="en-US" sz="2400" b="1" dirty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(April to June, 2025)</a:t>
            </a:r>
            <a:r>
              <a:rPr lang="en-US" sz="2400" b="1" dirty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 </a:t>
            </a:r>
          </a:p>
          <a:p>
            <a:pPr algn="ctr"/>
            <a:r>
              <a:rPr lang="en-US" sz="2400" b="1" dirty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Certificate Course in Yoga for Protocol Instructor </a:t>
            </a:r>
          </a:p>
          <a:p>
            <a:pPr marL="57150" indent="-1588" algn="ctr"/>
            <a:r>
              <a:rPr lang="en-US" sz="2400" b="1" dirty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(A part time course of Three Months (200 Hrs.) Duration)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238638" y="12290288"/>
            <a:ext cx="9006708" cy="2777683"/>
          </a:xfrm>
          <a:prstGeom prst="rect">
            <a:avLst/>
          </a:prstGeom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7150" indent="-1588">
              <a:buSzPct val="200000"/>
            </a:pPr>
            <a:r>
              <a:rPr lang="en-US" b="1" dirty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Registration Link for  </a:t>
            </a:r>
            <a:r>
              <a:rPr lang="en-US" b="1" dirty="0" err="1">
                <a:solidFill>
                  <a:srgbClr val="002060"/>
                </a:solidFill>
                <a:latin typeface="Andalus" pitchFamily="18" charset="-78"/>
                <a:cs typeface="Andalus" pitchFamily="18" charset="-78"/>
                <a:sym typeface="Wingdings"/>
              </a:rPr>
              <a:t>Morarji</a:t>
            </a:r>
            <a:r>
              <a:rPr lang="en-US" b="1" dirty="0">
                <a:solidFill>
                  <a:srgbClr val="002060"/>
                </a:solidFill>
                <a:latin typeface="Andalus" pitchFamily="18" charset="-78"/>
                <a:cs typeface="Andalus" pitchFamily="18" charset="-78"/>
                <a:sym typeface="Wingdings"/>
              </a:rPr>
              <a:t> Desai National Institute of Yoga  </a:t>
            </a:r>
            <a:r>
              <a:rPr lang="en-US" b="1" dirty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:  CLICK HERE </a:t>
            </a:r>
            <a:r>
              <a:rPr lang="en-US" sz="2400" b="1" dirty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4400" b="1" dirty="0">
                <a:solidFill>
                  <a:srgbClr val="002060"/>
                </a:solidFill>
                <a:latin typeface="Andalus" pitchFamily="18" charset="-78"/>
                <a:cs typeface="Andalus" pitchFamily="18" charset="-78"/>
                <a:sym typeface="Wingdings"/>
              </a:rPr>
              <a:t></a:t>
            </a:r>
          </a:p>
          <a:p>
            <a:pPr marL="568325" indent="295275">
              <a:lnSpc>
                <a:spcPct val="150000"/>
              </a:lnSpc>
              <a:buSzPct val="200000"/>
              <a:buFont typeface="Wingdings" pitchFamily="2" charset="2"/>
              <a:buChar char="Ø"/>
            </a:pPr>
            <a:r>
              <a:rPr lang="en-US" sz="2000" b="1" dirty="0">
                <a:solidFill>
                  <a:srgbClr val="002060"/>
                </a:solidFill>
                <a:latin typeface="Andalus" pitchFamily="18" charset="-78"/>
                <a:cs typeface="Andalus" pitchFamily="18" charset="-78"/>
                <a:sym typeface="Wingdings"/>
              </a:rPr>
              <a:t>Morning Session: </a:t>
            </a:r>
            <a:r>
              <a:rPr lang="en-US" sz="2000" b="1" dirty="0">
                <a:solidFill>
                  <a:srgbClr val="002060"/>
                </a:solidFill>
                <a:latin typeface="Andalus" pitchFamily="18" charset="-78"/>
                <a:cs typeface="Andalus" pitchFamily="18" charset="-78"/>
                <a:sym typeface="Wingdings"/>
                <a:hlinkClick r:id="rId5"/>
              </a:rPr>
              <a:t>https://forms.gle/GTRJtio2X61kbUpe6</a:t>
            </a:r>
            <a:r>
              <a:rPr lang="en-US" sz="2000" b="1" dirty="0">
                <a:solidFill>
                  <a:srgbClr val="002060"/>
                </a:solidFill>
                <a:latin typeface="Andalus" pitchFamily="18" charset="-78"/>
                <a:cs typeface="Andalus" pitchFamily="18" charset="-78"/>
                <a:sym typeface="Wingdings"/>
              </a:rPr>
              <a:t> </a:t>
            </a:r>
          </a:p>
          <a:p>
            <a:pPr marL="568325" indent="295275">
              <a:lnSpc>
                <a:spcPct val="150000"/>
              </a:lnSpc>
              <a:buSzPct val="200000"/>
              <a:buFont typeface="Wingdings" pitchFamily="2" charset="2"/>
              <a:buChar char="Ø"/>
            </a:pPr>
            <a:endParaRPr lang="en-US" sz="1000" b="1" dirty="0">
              <a:solidFill>
                <a:srgbClr val="002060"/>
              </a:solidFill>
              <a:latin typeface="Andalus" pitchFamily="18" charset="-78"/>
              <a:cs typeface="Andalus" pitchFamily="18" charset="-78"/>
              <a:sym typeface="Wingdings"/>
            </a:endParaRPr>
          </a:p>
          <a:p>
            <a:pPr marL="568325" indent="295275">
              <a:lnSpc>
                <a:spcPct val="150000"/>
              </a:lnSpc>
              <a:buSzPct val="200000"/>
              <a:buFont typeface="Wingdings" pitchFamily="2" charset="2"/>
              <a:buChar char="Ø"/>
            </a:pPr>
            <a:r>
              <a:rPr lang="en-US" sz="2000" b="1" dirty="0">
                <a:solidFill>
                  <a:srgbClr val="002060"/>
                </a:solidFill>
                <a:latin typeface="Andalus" pitchFamily="18" charset="-78"/>
                <a:cs typeface="Andalus" pitchFamily="18" charset="-78"/>
                <a:sym typeface="Wingdings"/>
              </a:rPr>
              <a:t>Evening Session:  </a:t>
            </a:r>
            <a:r>
              <a:rPr lang="en-US" sz="2000" b="1" dirty="0">
                <a:solidFill>
                  <a:srgbClr val="002060"/>
                </a:solidFill>
                <a:latin typeface="Andalus" pitchFamily="18" charset="-78"/>
                <a:cs typeface="Andalus" pitchFamily="18" charset="-78"/>
                <a:sym typeface="Wingdings"/>
                <a:hlinkClick r:id="rId6"/>
              </a:rPr>
              <a:t>https://forms.gle</a:t>
            </a:r>
            <a:r>
              <a:rPr lang="en-US" sz="2000" b="1">
                <a:solidFill>
                  <a:srgbClr val="002060"/>
                </a:solidFill>
                <a:latin typeface="Andalus" pitchFamily="18" charset="-78"/>
                <a:cs typeface="Andalus" pitchFamily="18" charset="-78"/>
                <a:sym typeface="Wingdings"/>
                <a:hlinkClick r:id="rId6"/>
              </a:rPr>
              <a:t>/BVCmK8nZ5Yoh6Y2k6</a:t>
            </a:r>
            <a:r>
              <a:rPr lang="en-US" sz="2000" b="1">
                <a:solidFill>
                  <a:srgbClr val="002060"/>
                </a:solidFill>
                <a:latin typeface="Andalus" pitchFamily="18" charset="-78"/>
                <a:cs typeface="Andalus" pitchFamily="18" charset="-78"/>
                <a:sym typeface="Wingdings"/>
              </a:rPr>
              <a:t> </a:t>
            </a:r>
            <a:endParaRPr lang="en-US" sz="2000" b="1" dirty="0">
              <a:solidFill>
                <a:srgbClr val="002060"/>
              </a:solidFill>
              <a:latin typeface="Andalus" pitchFamily="18" charset="-78"/>
              <a:cs typeface="Andalus" pitchFamily="18" charset="-78"/>
              <a:sym typeface="Wingdings"/>
            </a:endParaRPr>
          </a:p>
          <a:p>
            <a:pPr marL="569912" indent="-514350">
              <a:lnSpc>
                <a:spcPct val="150000"/>
              </a:lnSpc>
              <a:buSzPct val="200000"/>
              <a:buFont typeface="Wingdings" pitchFamily="2" charset="2"/>
              <a:buChar char="Ø"/>
            </a:pPr>
            <a:endParaRPr lang="en-US" sz="2000" b="1" dirty="0">
              <a:solidFill>
                <a:srgbClr val="002060"/>
              </a:solidFill>
              <a:latin typeface="Andalus" pitchFamily="18" charset="-78"/>
              <a:cs typeface="Andalus" pitchFamily="18" charset="-78"/>
              <a:sym typeface="Wingdings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51043F7-BC7E-460C-B1BD-918B096EC6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000977"/>
              </p:ext>
            </p:extLst>
          </p:nvPr>
        </p:nvGraphicFramePr>
        <p:xfrm>
          <a:off x="2477294" y="8551862"/>
          <a:ext cx="6477001" cy="16483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8145">
                  <a:extLst>
                    <a:ext uri="{9D8B030D-6E8A-4147-A177-3AD203B41FA5}">
                      <a16:colId xmlns:a16="http://schemas.microsoft.com/office/drawing/2014/main" val="2342141822"/>
                    </a:ext>
                  </a:extLst>
                </a:gridCol>
                <a:gridCol w="2003763">
                  <a:extLst>
                    <a:ext uri="{9D8B030D-6E8A-4147-A177-3AD203B41FA5}">
                      <a16:colId xmlns:a16="http://schemas.microsoft.com/office/drawing/2014/main" val="1818777400"/>
                    </a:ext>
                  </a:extLst>
                </a:gridCol>
                <a:gridCol w="1581671">
                  <a:extLst>
                    <a:ext uri="{9D8B030D-6E8A-4147-A177-3AD203B41FA5}">
                      <a16:colId xmlns:a16="http://schemas.microsoft.com/office/drawing/2014/main" val="1533100658"/>
                    </a:ext>
                  </a:extLst>
                </a:gridCol>
                <a:gridCol w="1026711">
                  <a:extLst>
                    <a:ext uri="{9D8B030D-6E8A-4147-A177-3AD203B41FA5}">
                      <a16:colId xmlns:a16="http://schemas.microsoft.com/office/drawing/2014/main" val="4081873784"/>
                    </a:ext>
                  </a:extLst>
                </a:gridCol>
                <a:gridCol w="1026711">
                  <a:extLst>
                    <a:ext uri="{9D8B030D-6E8A-4147-A177-3AD203B41FA5}">
                      <a16:colId xmlns:a16="http://schemas.microsoft.com/office/drawing/2014/main" val="3680041623"/>
                    </a:ext>
                  </a:extLst>
                </a:gridCol>
              </a:tblGrid>
              <a:tr h="6185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SI.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No.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900" u="sng" dirty="0">
                          <a:effectLst/>
                        </a:rPr>
                        <a:t>Hosted by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Morarji Desai National Institute of Yoga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Timings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Max. Seats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Course Mode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298455"/>
                  </a:ext>
                </a:extLst>
              </a:tr>
              <a:tr h="5160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Batch:- I &amp; II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(30 seats per batch)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07:00am to 10:00am (Morning)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ONLINE Mode Only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810197"/>
                  </a:ext>
                </a:extLst>
              </a:tr>
              <a:tr h="325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Batch:- III  &amp; IV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(30 seats per batch)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04:00pm to 07:00pm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(Evening)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</a:rPr>
                        <a:t>Offline Mode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954909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429</TotalTime>
  <Words>517</Words>
  <Application>Microsoft Office PowerPoint</Application>
  <PresentationFormat>Custom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Andalus</vt:lpstr>
      <vt:lpstr>Arial</vt:lpstr>
      <vt:lpstr>Calibri</vt:lpstr>
      <vt:lpstr>Century Gothic</vt:lpstr>
      <vt:lpstr>Eras Medium ITC</vt:lpstr>
      <vt:lpstr>Gill Sans MT</vt:lpstr>
      <vt:lpstr>Times New Roman</vt:lpstr>
      <vt:lpstr>Verdana</vt:lpstr>
      <vt:lpstr>Wingdings</vt:lpstr>
      <vt:lpstr>Wingdings 2</vt:lpstr>
      <vt:lpstr>Solstice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HP</cp:lastModifiedBy>
  <cp:revision>88</cp:revision>
  <dcterms:created xsi:type="dcterms:W3CDTF">2018-09-27T11:33:47Z</dcterms:created>
  <dcterms:modified xsi:type="dcterms:W3CDTF">2025-03-05T11:36:41Z</dcterms:modified>
</cp:coreProperties>
</file>